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8" r:id="rId13"/>
    <p:sldId id="283" r:id="rId14"/>
    <p:sldId id="284" r:id="rId15"/>
    <p:sldId id="288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804DE-B20B-4060-89C1-5C3C88EF2C14}" type="datetimeFigureOut">
              <a:rPr lang="en-US" smtClean="0"/>
              <a:pPr/>
              <a:t>05/10/2011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10D16-4525-414C-8180-32B0CBB39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DEB21B-6497-42DA-B20A-0434B32E37CC}" type="slidenum">
              <a:rPr lang="en-US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DEB21B-6497-42DA-B20A-0434B32E37CC}" type="slidenum">
              <a:rPr lang="en-US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/>
              <a:t>Strategic partnership of willing stakeholder representatives of the international global environmental change research community, funders, operational service providers, and users, with formal backing of their constituents, who share a common goal to meet the challenges of global environmental changes through a new co-designed and co-delivered initiative.</a:t>
            </a:r>
            <a:endParaRPr lang="en-US" sz="1900" dirty="0" smtClean="0"/>
          </a:p>
          <a:p>
            <a:pPr eaLnBrk="1" hangingPunct="1"/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DEB21B-6497-42DA-B20A-0434B32E37CC}" type="slidenum">
              <a:rPr lang="en-US" sz="1200"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GEO-EGIDA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GEO-EGIDA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  <a:alpha val="5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GEO-EGIDA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BBBCF7-EB3F-4519-A071-F77763C03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10 May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6019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  <a:ea typeface="ＭＳ Ｐゴシック" charset="0"/>
              </a:rPr>
              <a:t>An 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Update on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 International Global Environmental Change Research Activities: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</a:rPr>
              <a:t>Belmont Forum and IGFA</a:t>
            </a:r>
            <a:r>
              <a:rPr lang="en-US" sz="4000" b="1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effectLst/>
              </a:rPr>
            </a:br>
            <a:r>
              <a:rPr lang="en-US" sz="2700" b="1" dirty="0" smtClean="0">
                <a:solidFill>
                  <a:srgbClr val="000000"/>
                </a:solidFill>
              </a:rPr>
              <a:t/>
            </a:r>
            <a:br>
              <a:rPr lang="en-US" sz="2700" b="1" dirty="0" smtClean="0">
                <a:solidFill>
                  <a:srgbClr val="000000"/>
                </a:solidFill>
              </a:rPr>
            </a:br>
            <a:r>
              <a:rPr lang="en-US" sz="2700" dirty="0">
                <a:solidFill>
                  <a:srgbClr val="000000"/>
                </a:solidFill>
              </a:rPr>
              <a:t/>
            </a:r>
            <a:br>
              <a:rPr lang="en-US" sz="2700" dirty="0">
                <a:solidFill>
                  <a:srgbClr val="000000"/>
                </a:solidFill>
              </a:rPr>
            </a:br>
            <a:r>
              <a:rPr lang="en-US" sz="2700" dirty="0" smtClean="0">
                <a:solidFill>
                  <a:srgbClr val="000000"/>
                </a:solidFill>
              </a:rPr>
              <a:t>GEO- EGIDA Meeting</a:t>
            </a:r>
            <a:r>
              <a:rPr lang="en-US" sz="2700" smtClean="0">
                <a:solidFill>
                  <a:srgbClr val="000000"/>
                </a:solidFill>
              </a:rPr>
              <a:t/>
            </a:r>
            <a:br>
              <a:rPr lang="en-US" sz="2700" smtClean="0">
                <a:solidFill>
                  <a:srgbClr val="000000"/>
                </a:solidFill>
              </a:rPr>
            </a:br>
            <a:r>
              <a:rPr lang="en-US" sz="2700" smtClean="0">
                <a:solidFill>
                  <a:srgbClr val="000000"/>
                </a:solidFill>
              </a:rPr>
              <a:t>May 10, </a:t>
            </a:r>
            <a:r>
              <a:rPr lang="en-US" sz="2700" dirty="0" smtClean="0">
                <a:solidFill>
                  <a:srgbClr val="000000"/>
                </a:solidFill>
              </a:rPr>
              <a:t>2011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rgbClr val="000000"/>
                </a:solidFill>
              </a:rPr>
              <a:t/>
            </a:r>
            <a:br>
              <a:rPr lang="en-US" sz="2700" dirty="0" smtClean="0">
                <a:solidFill>
                  <a:srgbClr val="000000"/>
                </a:solidFill>
              </a:rPr>
            </a:br>
            <a:r>
              <a:rPr lang="en-US" sz="2700" dirty="0" smtClean="0">
                <a:solidFill>
                  <a:srgbClr val="000000"/>
                </a:solidFill>
              </a:rPr>
              <a:t>Maria Uhle</a:t>
            </a:r>
            <a:br>
              <a:rPr lang="en-US" sz="2700" dirty="0" smtClean="0">
                <a:solidFill>
                  <a:srgbClr val="000000"/>
                </a:solidFill>
              </a:rPr>
            </a:br>
            <a:r>
              <a:rPr lang="en-US" sz="2700" dirty="0" smtClean="0">
                <a:solidFill>
                  <a:srgbClr val="000000"/>
                </a:solidFill>
              </a:rPr>
              <a:t>Program Director for International Activities</a:t>
            </a:r>
            <a:br>
              <a:rPr lang="en-US" sz="2700" dirty="0" smtClean="0">
                <a:solidFill>
                  <a:srgbClr val="000000"/>
                </a:solidFill>
              </a:rPr>
            </a:br>
            <a:r>
              <a:rPr lang="en-US" sz="2700" dirty="0" smtClean="0">
                <a:solidFill>
                  <a:srgbClr val="000000"/>
                </a:solidFill>
              </a:rPr>
              <a:t>Directorate for Geosciences</a:t>
            </a:r>
            <a:endParaRPr lang="en-US" sz="27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FE198-7CCA-E149-9A77-EB3CF79D62D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GEO-EGIDA Meeting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60"/>
            <a:ext cx="8229600" cy="74444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Belmont Forum Evolution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2133600"/>
          </a:xfrm>
          <a:ln>
            <a:noFill/>
          </a:ln>
        </p:spPr>
        <p:txBody>
          <a:bodyPr>
            <a:noAutofit/>
          </a:bodyPr>
          <a:lstStyle/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ＭＳ Ｐゴシック" charset="0"/>
              </a:rPr>
              <a:t>The </a:t>
            </a:r>
            <a:r>
              <a:rPr lang="en-US" sz="2400" dirty="0">
                <a:latin typeface="+mj-lt"/>
                <a:cs typeface="ＭＳ Ｐゴシック" charset="0"/>
              </a:rPr>
              <a:t>Belmont Forum is now the </a:t>
            </a:r>
            <a:r>
              <a:rPr lang="ja-JP" altLang="en-US" sz="2400" b="1" dirty="0">
                <a:solidFill>
                  <a:srgbClr val="FFFF00"/>
                </a:solidFill>
                <a:latin typeface="+mj-lt"/>
                <a:cs typeface="ＭＳ Ｐゴシック" charset="0"/>
              </a:rPr>
              <a:t>“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ＭＳ Ｐゴシック" charset="0"/>
              </a:rPr>
              <a:t>Council of Principals</a:t>
            </a:r>
            <a:r>
              <a:rPr lang="ja-JP" altLang="en-US" sz="2400" b="1" dirty="0">
                <a:solidFill>
                  <a:srgbClr val="FFFF00"/>
                </a:solidFill>
                <a:latin typeface="+mj-lt"/>
                <a:cs typeface="ＭＳ Ｐゴシック" charset="0"/>
              </a:rPr>
              <a:t>”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ＭＳ Ｐゴシック" charset="0"/>
              </a:rPr>
              <a:t> for 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  <a:cs typeface="ＭＳ Ｐゴシック" charset="0"/>
              </a:rPr>
              <a:t>IGFA </a:t>
            </a:r>
            <a:r>
              <a:rPr lang="en-US" sz="2400" dirty="0" smtClean="0">
                <a:latin typeface="+mj-lt"/>
                <a:cs typeface="ＭＳ Ｐゴシック" charset="0"/>
              </a:rPr>
              <a:t>- 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with 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the goal of reinvigorating 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IGFA</a:t>
            </a:r>
            <a:endParaRPr lang="en-US" sz="2400" dirty="0">
              <a:latin typeface="+mj-lt"/>
              <a:cs typeface="ＭＳ Ｐゴシック" charset="0"/>
            </a:endParaRPr>
          </a:p>
          <a:p>
            <a:r>
              <a:rPr lang="en-US" sz="2400" dirty="0">
                <a:latin typeface="+mj-lt"/>
              </a:rPr>
              <a:t>Engage global and regional environmental change research programs (e.g., IAI, START, WCRP, IGBP)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D58D-E33A-4A37-AB7F-26C1AFF7BC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18741"/>
            <a:ext cx="8305800" cy="4601259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 marL="285750" lvl="1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Current Members</a:t>
            </a:r>
            <a:endParaRPr lang="en-US" sz="24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Austria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Australia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China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European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Commission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Brazil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Canada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France</a:t>
            </a: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Germany</a:t>
            </a:r>
          </a:p>
          <a:p>
            <a:pPr marL="742950" lvl="1" indent="-285750" eaLnBrk="0" hangingPunct="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Norway</a:t>
            </a: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South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Africa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United Kingdom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United States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International Council for Science (ICSU)</a:t>
            </a:r>
          </a:p>
          <a:p>
            <a:pPr marL="742950" lvl="1" indent="-28575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International Social Sciences Council (ISSC)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3FC08-2117-4A42-9377-170BC304D3F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496944" cy="5904656"/>
          </a:xfrm>
          <a:ln>
            <a:noFill/>
          </a:ln>
        </p:spPr>
        <p:txBody>
          <a:bodyPr>
            <a:noAutofit/>
          </a:bodyPr>
          <a:lstStyle/>
          <a:p>
            <a:pPr marL="246063" lvl="2"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ICSU Visioning process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– research focus on sustainability with an end-to-end approach; new international structure to involve social sciences and end-users in research development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Belmont Forum &amp; Re-energized IGFA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research focus on Belmont Challenge - mitigate and adapt to detrimental environmental change and extreme hazardous events – through advanced observing systems; regional and decadal analysis and prediction; inclusion of service providers and user communities; natural, social and economic systems research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ICSU, Belmont and IGFA combined their efforts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703602-EA39-40DD-8695-FF85B16FC29A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1520" y="116632"/>
            <a:ext cx="8712968" cy="4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000000"/>
                </a:solidFill>
              </a:rPr>
              <a:t>International efforts to enhance cooperation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00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New Way Forward: 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Proposed “Alliance”</a:t>
            </a:r>
            <a:endParaRPr lang="en-US" sz="32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6477000" cy="4572000"/>
          </a:xfrm>
          <a:ln>
            <a:noFill/>
          </a:ln>
        </p:spPr>
        <p:txBody>
          <a:bodyPr>
            <a:normAutofit/>
          </a:bodyPr>
          <a:lstStyle/>
          <a:p>
            <a:pPr marL="326390" lvl="2" indent="-234950">
              <a:spcBef>
                <a:spcPct val="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GB" sz="2600" dirty="0" smtClean="0"/>
              <a:t>Emerging </a:t>
            </a:r>
            <a:r>
              <a:rPr lang="en-GB" sz="2600" dirty="0"/>
              <a:t>strategic partnership among scientists, funders, operational service providers and end-users seeking sustainable solutions to </a:t>
            </a:r>
            <a:r>
              <a:rPr lang="en-GB" sz="2600" dirty="0" smtClean="0"/>
              <a:t>GEC</a:t>
            </a:r>
            <a:endParaRPr lang="en-US" sz="2600" dirty="0"/>
          </a:p>
          <a:p>
            <a:pPr marL="326390" lvl="2" indent="-234950">
              <a:spcBef>
                <a:spcPct val="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600" dirty="0" smtClean="0"/>
              <a:t>New </a:t>
            </a:r>
            <a:r>
              <a:rPr lang="en-US" sz="2600" dirty="0"/>
              <a:t>co-designed and co-delivered </a:t>
            </a:r>
            <a:r>
              <a:rPr lang="en-US" sz="2600" dirty="0" smtClean="0"/>
              <a:t>10-year Initiative for Global Environmental Change Research for Sustainability in 2012</a:t>
            </a:r>
            <a:r>
              <a:rPr lang="en-US" sz="2600" dirty="0"/>
              <a:t>  </a:t>
            </a:r>
            <a:endParaRPr lang="en-US" sz="2600" dirty="0" smtClean="0"/>
          </a:p>
          <a:p>
            <a:pPr marL="326390" lvl="2" indent="-234950">
              <a:spcBef>
                <a:spcPct val="0"/>
              </a:spcBef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600" dirty="0" smtClean="0"/>
              <a:t>Launch at Planet under Pressure, March 2012 and Rio+20, June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D58D-E33A-4A37-AB7F-26C1AFF7BC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34505" t="11610" r="32715" b="5707"/>
          <a:stretch>
            <a:fillRect/>
          </a:stretch>
        </p:blipFill>
        <p:spPr bwMode="auto">
          <a:xfrm>
            <a:off x="6781800" y="990600"/>
            <a:ext cx="2156943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9" descr="bannerNew3.jpg"/>
          <p:cNvPicPr>
            <a:picLocks noChangeAspect="1"/>
          </p:cNvPicPr>
          <p:nvPr/>
        </p:nvPicPr>
        <p:blipFill>
          <a:blip r:embed="rId3" cstate="print"/>
          <a:srcRect t="6557" b="8197"/>
          <a:stretch>
            <a:fillRect/>
          </a:stretch>
        </p:blipFill>
        <p:spPr>
          <a:xfrm>
            <a:off x="196755" y="4814248"/>
            <a:ext cx="8790296" cy="993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4574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5032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“Alliance”</a:t>
            </a:r>
            <a:r>
              <a:rPr lang="en-GB" sz="3200" b="1" dirty="0" smtClean="0">
                <a:latin typeface="+mn-lt"/>
              </a:rPr>
              <a:t> and its 10 - Year Initiative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6681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" name="AutoShape 28"/>
          <p:cNvSpPr>
            <a:spLocks noChangeArrowheads="1"/>
          </p:cNvSpPr>
          <p:nvPr/>
        </p:nvSpPr>
        <p:spPr bwMode="auto">
          <a:xfrm>
            <a:off x="323850" y="762000"/>
            <a:ext cx="1511300" cy="86677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Funding </a:t>
            </a:r>
          </a:p>
          <a:p>
            <a:pPr algn="ctr"/>
            <a:r>
              <a:rPr lang="en-GB" dirty="0"/>
              <a:t>Agencies</a:t>
            </a:r>
          </a:p>
        </p:txBody>
      </p:sp>
      <p:sp>
        <p:nvSpPr>
          <p:cNvPr id="2053" name="AutoShape 29"/>
          <p:cNvSpPr>
            <a:spLocks noChangeArrowheads="1"/>
          </p:cNvSpPr>
          <p:nvPr/>
        </p:nvSpPr>
        <p:spPr bwMode="auto">
          <a:xfrm>
            <a:off x="2195513" y="762000"/>
            <a:ext cx="1728787" cy="79533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Research </a:t>
            </a:r>
          </a:p>
          <a:p>
            <a:pPr algn="ctr"/>
            <a:r>
              <a:rPr lang="en-GB" dirty="0"/>
              <a:t>Community</a:t>
            </a:r>
          </a:p>
        </p:txBody>
      </p:sp>
      <p:sp>
        <p:nvSpPr>
          <p:cNvPr id="2054" name="AutoShape 31"/>
          <p:cNvSpPr>
            <a:spLocks noChangeArrowheads="1"/>
          </p:cNvSpPr>
          <p:nvPr/>
        </p:nvSpPr>
        <p:spPr bwMode="auto">
          <a:xfrm>
            <a:off x="5580062" y="762000"/>
            <a:ext cx="1658937" cy="83820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GB" dirty="0"/>
              <a:t>Operational</a:t>
            </a:r>
          </a:p>
          <a:p>
            <a:pPr algn="ctr"/>
            <a:r>
              <a:rPr lang="en-GB" dirty="0"/>
              <a:t> Service </a:t>
            </a:r>
          </a:p>
          <a:p>
            <a:pPr algn="ctr"/>
            <a:r>
              <a:rPr lang="en-GB" dirty="0"/>
              <a:t>Providers</a:t>
            </a:r>
          </a:p>
        </p:txBody>
      </p:sp>
      <p:sp>
        <p:nvSpPr>
          <p:cNvPr id="2055" name="AutoShape 32"/>
          <p:cNvSpPr>
            <a:spLocks noChangeArrowheads="1"/>
          </p:cNvSpPr>
          <p:nvPr/>
        </p:nvSpPr>
        <p:spPr bwMode="auto">
          <a:xfrm>
            <a:off x="4211638" y="762000"/>
            <a:ext cx="1081087" cy="7937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Users</a:t>
            </a:r>
          </a:p>
        </p:txBody>
      </p:sp>
      <p:sp>
        <p:nvSpPr>
          <p:cNvPr id="2056" name="AutoShape 33"/>
          <p:cNvSpPr>
            <a:spLocks noChangeArrowheads="1"/>
          </p:cNvSpPr>
          <p:nvPr/>
        </p:nvSpPr>
        <p:spPr bwMode="auto">
          <a:xfrm>
            <a:off x="5580062" y="1719618"/>
            <a:ext cx="1735137" cy="48700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 err="1"/>
              <a:t>Eg</a:t>
            </a:r>
            <a:r>
              <a:rPr lang="en-GB" sz="1600" dirty="0"/>
              <a:t>. </a:t>
            </a:r>
          </a:p>
          <a:p>
            <a:pPr algn="ctr"/>
            <a:r>
              <a:rPr lang="en-GB" sz="1600" dirty="0"/>
              <a:t>WMO/UNEP</a:t>
            </a:r>
          </a:p>
        </p:txBody>
      </p:sp>
      <p:sp>
        <p:nvSpPr>
          <p:cNvPr id="2057" name="AutoShape 34"/>
          <p:cNvSpPr>
            <a:spLocks noChangeArrowheads="1"/>
          </p:cNvSpPr>
          <p:nvPr/>
        </p:nvSpPr>
        <p:spPr bwMode="auto">
          <a:xfrm>
            <a:off x="4211638" y="1773238"/>
            <a:ext cx="1008062" cy="4318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?</a:t>
            </a:r>
          </a:p>
        </p:txBody>
      </p:sp>
      <p:sp>
        <p:nvSpPr>
          <p:cNvPr id="2058" name="AutoShape 36"/>
          <p:cNvSpPr>
            <a:spLocks noChangeArrowheads="1"/>
          </p:cNvSpPr>
          <p:nvPr/>
        </p:nvSpPr>
        <p:spPr bwMode="auto">
          <a:xfrm>
            <a:off x="2195513" y="1773238"/>
            <a:ext cx="1727200" cy="431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ICSU and ISSC</a:t>
            </a:r>
          </a:p>
        </p:txBody>
      </p:sp>
      <p:sp>
        <p:nvSpPr>
          <p:cNvPr id="2059" name="AutoShape 37"/>
          <p:cNvSpPr>
            <a:spLocks noChangeArrowheads="1"/>
          </p:cNvSpPr>
          <p:nvPr/>
        </p:nvSpPr>
        <p:spPr bwMode="auto">
          <a:xfrm>
            <a:off x="250825" y="1844675"/>
            <a:ext cx="1512888" cy="36036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dirty="0"/>
              <a:t>Belmont Forum</a:t>
            </a:r>
          </a:p>
        </p:txBody>
      </p:sp>
      <p:sp>
        <p:nvSpPr>
          <p:cNvPr id="2060" name="AutoShape 39"/>
          <p:cNvSpPr>
            <a:spLocks noChangeArrowheads="1"/>
          </p:cNvSpPr>
          <p:nvPr/>
        </p:nvSpPr>
        <p:spPr bwMode="auto">
          <a:xfrm>
            <a:off x="611188" y="2492375"/>
            <a:ext cx="5761037" cy="11525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b="1" dirty="0"/>
              <a:t> Earth System Research for Global </a:t>
            </a:r>
            <a:r>
              <a:rPr lang="en-GB" b="1" dirty="0" smtClean="0"/>
              <a:t>Sustainability</a:t>
            </a:r>
            <a:r>
              <a:rPr lang="en-GB" dirty="0" smtClean="0"/>
              <a:t> </a:t>
            </a:r>
            <a:endParaRPr lang="en-GB" dirty="0"/>
          </a:p>
          <a:p>
            <a:pPr>
              <a:buFontTx/>
              <a:buChar char="•"/>
            </a:pPr>
            <a:r>
              <a:rPr lang="en-GB" dirty="0"/>
              <a:t> Single overarching strategy </a:t>
            </a:r>
          </a:p>
          <a:p>
            <a:pPr>
              <a:buFontTx/>
              <a:buChar char="•"/>
            </a:pPr>
            <a:r>
              <a:rPr lang="en-GB" dirty="0"/>
              <a:t>‘Transition Team’ leads 18 month design phase </a:t>
            </a:r>
          </a:p>
          <a:p>
            <a:pPr>
              <a:buFontTx/>
              <a:buChar char="•"/>
            </a:pPr>
            <a:r>
              <a:rPr lang="en-GB" dirty="0" smtClean="0"/>
              <a:t>Replaced by permanent Board</a:t>
            </a:r>
            <a:endParaRPr lang="en-GB" dirty="0"/>
          </a:p>
        </p:txBody>
      </p:sp>
      <p:sp>
        <p:nvSpPr>
          <p:cNvPr id="2061" name="Line 42"/>
          <p:cNvSpPr>
            <a:spLocks noChangeShapeType="1"/>
          </p:cNvSpPr>
          <p:nvPr/>
        </p:nvSpPr>
        <p:spPr bwMode="auto">
          <a:xfrm>
            <a:off x="1258888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59"/>
          <p:cNvSpPr>
            <a:spLocks noChangeShapeType="1"/>
          </p:cNvSpPr>
          <p:nvPr/>
        </p:nvSpPr>
        <p:spPr bwMode="auto">
          <a:xfrm>
            <a:off x="4141788" y="42926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Rectangle 70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2064" name="AutoShape 72"/>
          <p:cNvSpPr>
            <a:spLocks noChangeArrowheads="1"/>
          </p:cNvSpPr>
          <p:nvPr/>
        </p:nvSpPr>
        <p:spPr bwMode="auto">
          <a:xfrm>
            <a:off x="1692275" y="3789363"/>
            <a:ext cx="129540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  <a:p>
            <a:pPr algn="ctr"/>
            <a:r>
              <a:rPr lang="en-GB"/>
              <a:t>Freshwater </a:t>
            </a:r>
          </a:p>
          <a:p>
            <a:pPr algn="ctr"/>
            <a:r>
              <a:rPr lang="en-GB"/>
              <a:t>Security</a:t>
            </a:r>
          </a:p>
          <a:p>
            <a:pPr algn="ctr"/>
            <a:endParaRPr lang="en-GB"/>
          </a:p>
        </p:txBody>
      </p:sp>
      <p:sp>
        <p:nvSpPr>
          <p:cNvPr id="2065" name="AutoShape 73"/>
          <p:cNvSpPr>
            <a:spLocks noChangeArrowheads="1"/>
          </p:cNvSpPr>
          <p:nvPr/>
        </p:nvSpPr>
        <p:spPr bwMode="auto">
          <a:xfrm>
            <a:off x="107950" y="3789363"/>
            <a:ext cx="151130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Coastal </a:t>
            </a:r>
          </a:p>
          <a:p>
            <a:pPr algn="ctr"/>
            <a:r>
              <a:rPr lang="en-GB" dirty="0"/>
              <a:t>Vulnerability</a:t>
            </a:r>
          </a:p>
        </p:txBody>
      </p:sp>
      <p:sp>
        <p:nvSpPr>
          <p:cNvPr id="2066" name="AutoShape 74"/>
          <p:cNvSpPr>
            <a:spLocks noChangeArrowheads="1"/>
          </p:cNvSpPr>
          <p:nvPr/>
        </p:nvSpPr>
        <p:spPr bwMode="auto">
          <a:xfrm>
            <a:off x="3059113" y="3789363"/>
            <a:ext cx="151130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Ecosystem</a:t>
            </a:r>
          </a:p>
          <a:p>
            <a:pPr algn="ctr"/>
            <a:r>
              <a:rPr lang="en-GB" dirty="0"/>
              <a:t>Services </a:t>
            </a:r>
          </a:p>
          <a:p>
            <a:pPr algn="ctr"/>
            <a:endParaRPr lang="en-GB" dirty="0"/>
          </a:p>
        </p:txBody>
      </p:sp>
      <p:sp>
        <p:nvSpPr>
          <p:cNvPr id="2067" name="AutoShape 75"/>
          <p:cNvSpPr>
            <a:spLocks noChangeArrowheads="1"/>
          </p:cNvSpPr>
          <p:nvPr/>
        </p:nvSpPr>
        <p:spPr bwMode="auto">
          <a:xfrm>
            <a:off x="4643438" y="3789363"/>
            <a:ext cx="1223962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Carbon </a:t>
            </a:r>
          </a:p>
          <a:p>
            <a:pPr algn="ctr"/>
            <a:r>
              <a:rPr lang="en-GB"/>
              <a:t>Cycling</a:t>
            </a:r>
          </a:p>
        </p:txBody>
      </p:sp>
      <p:sp>
        <p:nvSpPr>
          <p:cNvPr id="2068" name="AutoShape 76"/>
          <p:cNvSpPr>
            <a:spLocks noChangeArrowheads="1"/>
          </p:cNvSpPr>
          <p:nvPr/>
        </p:nvSpPr>
        <p:spPr bwMode="auto">
          <a:xfrm>
            <a:off x="5940425" y="3789363"/>
            <a:ext cx="1295400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Vulnerable </a:t>
            </a:r>
          </a:p>
          <a:p>
            <a:pPr algn="ctr"/>
            <a:r>
              <a:rPr lang="en-GB" dirty="0"/>
              <a:t>Societies</a:t>
            </a:r>
          </a:p>
        </p:txBody>
      </p:sp>
      <p:sp>
        <p:nvSpPr>
          <p:cNvPr id="2069" name="AutoShape 77"/>
          <p:cNvSpPr>
            <a:spLocks noChangeArrowheads="1"/>
          </p:cNvSpPr>
          <p:nvPr/>
        </p:nvSpPr>
        <p:spPr bwMode="auto">
          <a:xfrm>
            <a:off x="7524750" y="5013325"/>
            <a:ext cx="1295400" cy="3603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Forecasting</a:t>
            </a:r>
          </a:p>
        </p:txBody>
      </p:sp>
      <p:sp>
        <p:nvSpPr>
          <p:cNvPr id="2070" name="AutoShape 78"/>
          <p:cNvSpPr>
            <a:spLocks noChangeArrowheads="1"/>
          </p:cNvSpPr>
          <p:nvPr/>
        </p:nvSpPr>
        <p:spPr bwMode="auto">
          <a:xfrm>
            <a:off x="7524750" y="4579938"/>
            <a:ext cx="1295400" cy="36036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Observing</a:t>
            </a:r>
          </a:p>
        </p:txBody>
      </p:sp>
      <p:sp>
        <p:nvSpPr>
          <p:cNvPr id="2071" name="AutoShape 79"/>
          <p:cNvSpPr>
            <a:spLocks noChangeArrowheads="1"/>
          </p:cNvSpPr>
          <p:nvPr/>
        </p:nvSpPr>
        <p:spPr bwMode="auto">
          <a:xfrm>
            <a:off x="7524750" y="5876925"/>
            <a:ext cx="1295400" cy="3603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Responding</a:t>
            </a:r>
          </a:p>
        </p:txBody>
      </p:sp>
      <p:sp>
        <p:nvSpPr>
          <p:cNvPr id="2072" name="AutoShape 80"/>
          <p:cNvSpPr>
            <a:spLocks noChangeArrowheads="1"/>
          </p:cNvSpPr>
          <p:nvPr/>
        </p:nvSpPr>
        <p:spPr bwMode="auto">
          <a:xfrm>
            <a:off x="7524750" y="6308725"/>
            <a:ext cx="1295400" cy="3603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Innovating</a:t>
            </a:r>
          </a:p>
        </p:txBody>
      </p:sp>
      <p:sp>
        <p:nvSpPr>
          <p:cNvPr id="2073" name="Line 81"/>
          <p:cNvSpPr>
            <a:spLocks noChangeShapeType="1"/>
          </p:cNvSpPr>
          <p:nvPr/>
        </p:nvSpPr>
        <p:spPr bwMode="auto">
          <a:xfrm>
            <a:off x="827088" y="47244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83"/>
          <p:cNvSpPr>
            <a:spLocks noChangeShapeType="1"/>
          </p:cNvSpPr>
          <p:nvPr/>
        </p:nvSpPr>
        <p:spPr bwMode="auto">
          <a:xfrm>
            <a:off x="2339975" y="47974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84"/>
          <p:cNvSpPr>
            <a:spLocks noChangeShapeType="1"/>
          </p:cNvSpPr>
          <p:nvPr/>
        </p:nvSpPr>
        <p:spPr bwMode="auto">
          <a:xfrm>
            <a:off x="6516688" y="47974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85"/>
          <p:cNvSpPr>
            <a:spLocks noChangeShapeType="1"/>
          </p:cNvSpPr>
          <p:nvPr/>
        </p:nvSpPr>
        <p:spPr bwMode="auto">
          <a:xfrm>
            <a:off x="3779838" y="47974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86"/>
          <p:cNvSpPr>
            <a:spLocks noChangeShapeType="1"/>
          </p:cNvSpPr>
          <p:nvPr/>
        </p:nvSpPr>
        <p:spPr bwMode="auto">
          <a:xfrm>
            <a:off x="5219700" y="47974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AutoShape 87"/>
          <p:cNvSpPr>
            <a:spLocks noChangeArrowheads="1"/>
          </p:cNvSpPr>
          <p:nvPr/>
        </p:nvSpPr>
        <p:spPr bwMode="auto">
          <a:xfrm>
            <a:off x="7524750" y="5445125"/>
            <a:ext cx="1295400" cy="3603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Confining</a:t>
            </a:r>
          </a:p>
        </p:txBody>
      </p:sp>
      <p:sp>
        <p:nvSpPr>
          <p:cNvPr id="2079" name="Line 88"/>
          <p:cNvSpPr>
            <a:spLocks noChangeShapeType="1"/>
          </p:cNvSpPr>
          <p:nvPr/>
        </p:nvSpPr>
        <p:spPr bwMode="auto">
          <a:xfrm flipH="1">
            <a:off x="395288" y="5445125"/>
            <a:ext cx="676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Line 89"/>
          <p:cNvSpPr>
            <a:spLocks noChangeShapeType="1"/>
          </p:cNvSpPr>
          <p:nvPr/>
        </p:nvSpPr>
        <p:spPr bwMode="auto">
          <a:xfrm>
            <a:off x="1042988" y="16287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90"/>
          <p:cNvSpPr>
            <a:spLocks noChangeShapeType="1"/>
          </p:cNvSpPr>
          <p:nvPr/>
        </p:nvSpPr>
        <p:spPr bwMode="auto">
          <a:xfrm>
            <a:off x="2987675" y="15573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Line 91"/>
          <p:cNvSpPr>
            <a:spLocks noChangeShapeType="1"/>
          </p:cNvSpPr>
          <p:nvPr/>
        </p:nvSpPr>
        <p:spPr bwMode="auto">
          <a:xfrm>
            <a:off x="478790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Line 92"/>
          <p:cNvSpPr>
            <a:spLocks noChangeShapeType="1"/>
          </p:cNvSpPr>
          <p:nvPr/>
        </p:nvSpPr>
        <p:spPr bwMode="auto">
          <a:xfrm>
            <a:off x="6227763" y="16287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AutoShape 95"/>
          <p:cNvSpPr>
            <a:spLocks noChangeArrowheads="1"/>
          </p:cNvSpPr>
          <p:nvPr/>
        </p:nvSpPr>
        <p:spPr bwMode="auto">
          <a:xfrm>
            <a:off x="7597775" y="3789363"/>
            <a:ext cx="1295400" cy="5762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2000">
                <a:schemeClr val="accent5">
                  <a:lumMod val="40000"/>
                  <a:lumOff val="60000"/>
                </a:schemeClr>
              </a:gs>
              <a:gs pos="7900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/>
              <a:t>CRAs</a:t>
            </a:r>
          </a:p>
        </p:txBody>
      </p:sp>
      <p:sp>
        <p:nvSpPr>
          <p:cNvPr id="2085" name="Line 96"/>
          <p:cNvSpPr>
            <a:spLocks noChangeShapeType="1"/>
          </p:cNvSpPr>
          <p:nvPr/>
        </p:nvSpPr>
        <p:spPr bwMode="auto">
          <a:xfrm>
            <a:off x="1042988" y="23495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Line 97"/>
          <p:cNvSpPr>
            <a:spLocks noChangeShapeType="1"/>
          </p:cNvSpPr>
          <p:nvPr/>
        </p:nvSpPr>
        <p:spPr bwMode="auto">
          <a:xfrm flipH="1" flipV="1">
            <a:off x="10429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Line 98"/>
          <p:cNvSpPr>
            <a:spLocks noChangeShapeType="1"/>
          </p:cNvSpPr>
          <p:nvPr/>
        </p:nvSpPr>
        <p:spPr bwMode="auto">
          <a:xfrm flipV="1">
            <a:off x="298767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Line 99"/>
          <p:cNvSpPr>
            <a:spLocks noChangeShapeType="1"/>
          </p:cNvSpPr>
          <p:nvPr/>
        </p:nvSpPr>
        <p:spPr bwMode="auto">
          <a:xfrm flipV="1">
            <a:off x="464343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Line 100"/>
          <p:cNvSpPr>
            <a:spLocks noChangeShapeType="1"/>
          </p:cNvSpPr>
          <p:nvPr/>
        </p:nvSpPr>
        <p:spPr bwMode="auto">
          <a:xfrm flipV="1">
            <a:off x="63007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Line 102"/>
          <p:cNvSpPr>
            <a:spLocks noChangeShapeType="1"/>
          </p:cNvSpPr>
          <p:nvPr/>
        </p:nvSpPr>
        <p:spPr bwMode="auto">
          <a:xfrm>
            <a:off x="3563938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Line 103"/>
          <p:cNvSpPr>
            <a:spLocks noChangeShapeType="1"/>
          </p:cNvSpPr>
          <p:nvPr/>
        </p:nvSpPr>
        <p:spPr bwMode="auto">
          <a:xfrm>
            <a:off x="1116013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Line 104"/>
          <p:cNvSpPr>
            <a:spLocks noChangeShapeType="1"/>
          </p:cNvSpPr>
          <p:nvPr/>
        </p:nvSpPr>
        <p:spPr bwMode="auto">
          <a:xfrm>
            <a:off x="2339975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Line 105"/>
          <p:cNvSpPr>
            <a:spLocks noChangeShapeType="1"/>
          </p:cNvSpPr>
          <p:nvPr/>
        </p:nvSpPr>
        <p:spPr bwMode="auto">
          <a:xfrm>
            <a:off x="3851275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106"/>
          <p:cNvSpPr>
            <a:spLocks noChangeShapeType="1"/>
          </p:cNvSpPr>
          <p:nvPr/>
        </p:nvSpPr>
        <p:spPr bwMode="auto">
          <a:xfrm>
            <a:off x="5148263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Line 107"/>
          <p:cNvSpPr>
            <a:spLocks noChangeShapeType="1"/>
          </p:cNvSpPr>
          <p:nvPr/>
        </p:nvSpPr>
        <p:spPr bwMode="auto">
          <a:xfrm>
            <a:off x="6156325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108"/>
          <p:cNvSpPr>
            <a:spLocks noChangeShapeType="1"/>
          </p:cNvSpPr>
          <p:nvPr/>
        </p:nvSpPr>
        <p:spPr bwMode="auto">
          <a:xfrm flipH="1">
            <a:off x="7235825" y="4076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Line 109"/>
          <p:cNvSpPr>
            <a:spLocks noChangeShapeType="1"/>
          </p:cNvSpPr>
          <p:nvPr/>
        </p:nvSpPr>
        <p:spPr bwMode="auto">
          <a:xfrm>
            <a:off x="817245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 dirty="0"/>
          </a:p>
        </p:txBody>
      </p:sp>
      <p:sp>
        <p:nvSpPr>
          <p:cNvPr id="55" name="Down Arrow 54"/>
          <p:cNvSpPr/>
          <p:nvPr/>
        </p:nvSpPr>
        <p:spPr>
          <a:xfrm rot="5400000">
            <a:off x="7179990" y="932083"/>
            <a:ext cx="1031927" cy="1371107"/>
          </a:xfrm>
          <a:prstGeom prst="downArrow">
            <a:avLst/>
          </a:prstGeom>
          <a:solidFill>
            <a:srgbClr val="FF66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GEO-GEOSS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685800"/>
            <a:ext cx="807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Focus on aligning resources and funding opportunities for international partnerships</a:t>
            </a:r>
          </a:p>
          <a:p>
            <a:pPr marL="920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Supplements to existing grants</a:t>
            </a:r>
          </a:p>
          <a:p>
            <a:pPr marL="920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Pointing to partner country’s solicitations in research announcements (France, Germany &amp; UK)</a:t>
            </a:r>
          </a:p>
          <a:p>
            <a:pPr marL="920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Belmont Forum Opportunities Funds</a:t>
            </a:r>
          </a:p>
          <a:p>
            <a:pPr marL="4635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NSF GEO to spearhead workshops on </a:t>
            </a:r>
            <a:r>
              <a:rPr lang="en-US" sz="2400" b="1" dirty="0" smtClean="0">
                <a:solidFill>
                  <a:srgbClr val="FFFF00"/>
                </a:solidFill>
              </a:rPr>
              <a:t>water sustainability </a:t>
            </a:r>
            <a:r>
              <a:rPr lang="en-US" sz="2400" dirty="0" smtClean="0"/>
              <a:t>and</a:t>
            </a:r>
            <a:r>
              <a:rPr lang="en-US" sz="2400" b="1" dirty="0" smtClean="0">
                <a:solidFill>
                  <a:srgbClr val="FFFF00"/>
                </a:solidFill>
              </a:rPr>
              <a:t> coastal vulnerability</a:t>
            </a:r>
            <a:r>
              <a:rPr lang="en-US" sz="2400" dirty="0" smtClean="0">
                <a:solidFill>
                  <a:srgbClr val="000000"/>
                </a:solidFill>
              </a:rPr>
              <a:t> in early to mid-autumn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463550" indent="-285750">
              <a:spcBef>
                <a:spcPts val="1200"/>
              </a:spcBef>
              <a:spcAft>
                <a:spcPts val="1200"/>
              </a:spcAft>
            </a:pP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Picture 17" descr="awards_acid1_f.jpg"/>
          <p:cNvPicPr>
            <a:picLocks noChangeAspect="1"/>
          </p:cNvPicPr>
          <p:nvPr/>
        </p:nvPicPr>
        <p:blipFill>
          <a:blip r:embed="rId2" cstate="print"/>
          <a:srcRect l="8857" r="11143"/>
          <a:stretch>
            <a:fillRect/>
          </a:stretch>
        </p:blipFill>
        <p:spPr>
          <a:xfrm>
            <a:off x="7342318" y="4876800"/>
            <a:ext cx="1551709" cy="1219200"/>
          </a:xfrm>
          <a:prstGeom prst="rect">
            <a:avLst/>
          </a:prstGeom>
        </p:spPr>
      </p:pic>
      <p:pic>
        <p:nvPicPr>
          <p:cNvPr id="20" name="Picture 19" descr="epscor5_f.jpg"/>
          <p:cNvPicPr>
            <a:picLocks noChangeAspect="1"/>
          </p:cNvPicPr>
          <p:nvPr/>
        </p:nvPicPr>
        <p:blipFill>
          <a:blip r:embed="rId3" cstate="print"/>
          <a:srcRect l="15714" r="13429"/>
          <a:stretch>
            <a:fillRect/>
          </a:stretch>
        </p:blipFill>
        <p:spPr>
          <a:xfrm>
            <a:off x="5575196" y="4876800"/>
            <a:ext cx="1610591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coral.jpg"/>
          <p:cNvPicPr>
            <a:picLocks noChangeAspect="1"/>
          </p:cNvPicPr>
          <p:nvPr/>
        </p:nvPicPr>
        <p:blipFill>
          <a:blip r:embed="rId4" cstate="print"/>
          <a:srcRect t="14431" b="20114"/>
          <a:stretch>
            <a:fillRect/>
          </a:stretch>
        </p:blipFill>
        <p:spPr>
          <a:xfrm>
            <a:off x="381000" y="4876800"/>
            <a:ext cx="1274233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crop_f.jpg"/>
          <p:cNvPicPr>
            <a:picLocks noChangeAspect="1"/>
          </p:cNvPicPr>
          <p:nvPr/>
        </p:nvPicPr>
        <p:blipFill>
          <a:blip r:embed="rId5" cstate="print"/>
          <a:srcRect l="13953" t="25455" r="16279"/>
          <a:stretch>
            <a:fillRect/>
          </a:stretch>
        </p:blipFill>
        <p:spPr>
          <a:xfrm>
            <a:off x="1811763" y="4876800"/>
            <a:ext cx="114300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coastline_f5.jpg"/>
          <p:cNvPicPr>
            <a:picLocks noChangeAspect="1"/>
          </p:cNvPicPr>
          <p:nvPr/>
        </p:nvPicPr>
        <p:blipFill>
          <a:blip r:embed="rId6" cstate="print"/>
          <a:srcRect l="10571" t="8466" r="8857" b="25455"/>
          <a:stretch>
            <a:fillRect/>
          </a:stretch>
        </p:blipFill>
        <p:spPr>
          <a:xfrm>
            <a:off x="3111293" y="4876800"/>
            <a:ext cx="2307373" cy="1189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Next Steps for the Belmont Forum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7"/>
            <a:ext cx="8229600" cy="59805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Workshop Overview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7793183" cy="563418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2400" dirty="0" smtClean="0"/>
              <a:t>Workshop for grantees and program officers of BF member countries to: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Research priorities for international collaboration for </a:t>
            </a:r>
            <a:r>
              <a:rPr lang="en-US" sz="2000" b="1" dirty="0" smtClean="0">
                <a:solidFill>
                  <a:srgbClr val="FFFF00"/>
                </a:solidFill>
              </a:rPr>
              <a:t>water sustainability</a:t>
            </a:r>
            <a:r>
              <a:rPr lang="en-US" sz="2000" b="1" dirty="0" smtClean="0"/>
              <a:t> </a:t>
            </a:r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coastal vulnerability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Lessons learned from previous collaboration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Develop awareness of each others systems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Encourage </a:t>
            </a:r>
            <a:r>
              <a:rPr lang="en-US" sz="2000" dirty="0"/>
              <a:t>program collaboration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Develop mechanisms to support co-aligned projects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Workshop to be held in </a:t>
            </a:r>
            <a:r>
              <a:rPr lang="en-US" sz="2400" dirty="0" smtClean="0"/>
              <a:t>early to mid-autumn</a:t>
            </a:r>
          </a:p>
        </p:txBody>
      </p:sp>
      <p:pic>
        <p:nvPicPr>
          <p:cNvPr id="4" name="Picture 3" descr="Africa3.jpg"/>
          <p:cNvPicPr>
            <a:picLocks noChangeAspect="1"/>
          </p:cNvPicPr>
          <p:nvPr/>
        </p:nvPicPr>
        <p:blipFill>
          <a:blip r:embed="rId2" cstate="print"/>
          <a:srcRect l="10286" t="16364" r="19429" b="20909"/>
          <a:stretch>
            <a:fillRect/>
          </a:stretch>
        </p:blipFill>
        <p:spPr>
          <a:xfrm>
            <a:off x="3752624" y="4876800"/>
            <a:ext cx="2580861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oast2.jpg"/>
          <p:cNvPicPr>
            <a:picLocks noChangeAspect="1"/>
          </p:cNvPicPr>
          <p:nvPr/>
        </p:nvPicPr>
        <p:blipFill>
          <a:blip r:embed="rId3" cstate="print"/>
          <a:srcRect l="11429" t="10909" r="10857" b="9091"/>
          <a:stretch>
            <a:fillRect/>
          </a:stretch>
        </p:blipFill>
        <p:spPr>
          <a:xfrm>
            <a:off x="6781800" y="2362200"/>
            <a:ext cx="2119745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wat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191000"/>
            <a:ext cx="16383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Water1.jpg"/>
          <p:cNvPicPr>
            <a:picLocks noChangeAspect="1"/>
          </p:cNvPicPr>
          <p:nvPr/>
        </p:nvPicPr>
        <p:blipFill>
          <a:blip r:embed="rId5" cstate="print"/>
          <a:srcRect l="6857" t="10909" r="15429" b="9091"/>
          <a:stretch>
            <a:fillRect/>
          </a:stretch>
        </p:blipFill>
        <p:spPr>
          <a:xfrm>
            <a:off x="533400" y="4800600"/>
            <a:ext cx="2237509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92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BCF7-EB3F-4519-A071-F77763C039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611862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Chair – Tim Killeen  Co-Chair – Kevin Noone – SSEESS</a:t>
            </a:r>
          </a:p>
          <a:p>
            <a:pPr marL="4635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Focus on developing countries and regional cooperation – Africa current focus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Focus on activities to engage research funding agencies and development aid agencies</a:t>
            </a:r>
          </a:p>
          <a:p>
            <a:pPr marL="920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SSEESS is working with </a:t>
            </a:r>
            <a:r>
              <a:rPr lang="en-US" sz="2400" dirty="0" err="1" smtClean="0">
                <a:solidFill>
                  <a:srgbClr val="000000"/>
                </a:solidFill>
              </a:rPr>
              <a:t>Sida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920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Implementation of </a:t>
            </a:r>
            <a:r>
              <a:rPr lang="en-US" sz="2400" dirty="0" err="1" smtClean="0">
                <a:solidFill>
                  <a:srgbClr val="000000"/>
                </a:solidFill>
              </a:rPr>
              <a:t>AfricaNESS</a:t>
            </a:r>
            <a:r>
              <a:rPr lang="en-US" sz="2400" dirty="0" smtClean="0">
                <a:solidFill>
                  <a:srgbClr val="000000"/>
                </a:solidFill>
              </a:rPr>
              <a:t> science plan</a:t>
            </a:r>
          </a:p>
          <a:p>
            <a:pPr marL="9207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/>
              <a:t>Krusenberg</a:t>
            </a:r>
            <a:r>
              <a:rPr lang="en-US" sz="2400" dirty="0" smtClean="0"/>
              <a:t> II </a:t>
            </a:r>
          </a:p>
        </p:txBody>
      </p: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533400" y="0"/>
            <a:ext cx="68580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Next Steps for IGFA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"/>
            <a:ext cx="15583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7239000" y="1926610"/>
            <a:ext cx="1752600" cy="2492990"/>
            <a:chOff x="7010400" y="1450300"/>
            <a:chExt cx="1752600" cy="2492990"/>
          </a:xfrm>
        </p:grpSpPr>
        <p:sp>
          <p:nvSpPr>
            <p:cNvPr id="19" name="TextBox 18"/>
            <p:cNvSpPr txBox="1"/>
            <p:nvPr/>
          </p:nvSpPr>
          <p:spPr>
            <a:xfrm>
              <a:off x="7010400" y="1450300"/>
              <a:ext cx="1752600" cy="249299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 Strategy for Global</a:t>
              </a:r>
            </a:p>
            <a:p>
              <a:r>
                <a:rPr lang="en-US" sz="1200" dirty="0" smtClean="0"/>
                <a:t>Environmental Change</a:t>
              </a:r>
            </a:p>
            <a:p>
              <a:r>
                <a:rPr lang="en-US" sz="1200" dirty="0" smtClean="0"/>
                <a:t>Research in Africa</a:t>
              </a:r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endParaRPr lang="en-US" sz="1200" dirty="0" smtClean="0"/>
            </a:p>
            <a:p>
              <a:r>
                <a:rPr lang="en-US" sz="1200" dirty="0" smtClean="0"/>
                <a:t>Science Plan and</a:t>
              </a:r>
            </a:p>
            <a:p>
              <a:r>
                <a:rPr lang="en-US" sz="1200" dirty="0" smtClean="0"/>
                <a:t>Implementation Strategy</a:t>
              </a:r>
              <a:endParaRPr lang="en-US" sz="12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7114" y="2098343"/>
              <a:ext cx="1188920" cy="1369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6" name="Picture 25" descr="ancient_human2_f.jpg"/>
          <p:cNvPicPr>
            <a:picLocks noChangeAspect="1"/>
          </p:cNvPicPr>
          <p:nvPr/>
        </p:nvPicPr>
        <p:blipFill>
          <a:blip r:embed="rId4" cstate="print"/>
          <a:srcRect l="4571" t="7273" r="8571" b="9091"/>
          <a:stretch>
            <a:fillRect/>
          </a:stretch>
        </p:blipFill>
        <p:spPr>
          <a:xfrm>
            <a:off x="685800" y="5029200"/>
            <a:ext cx="226612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Africa4.jpg"/>
          <p:cNvPicPr>
            <a:picLocks noChangeAspect="1"/>
          </p:cNvPicPr>
          <p:nvPr/>
        </p:nvPicPr>
        <p:blipFill>
          <a:blip r:embed="rId5" cstate="print"/>
          <a:srcRect l="9302" t="7273" r="6977" b="9091"/>
          <a:stretch>
            <a:fillRect/>
          </a:stretch>
        </p:blipFill>
        <p:spPr>
          <a:xfrm>
            <a:off x="3876261" y="4572000"/>
            <a:ext cx="13716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frica2.jpg"/>
          <p:cNvPicPr>
            <a:picLocks noChangeAspect="1"/>
          </p:cNvPicPr>
          <p:nvPr/>
        </p:nvPicPr>
        <p:blipFill>
          <a:blip r:embed="rId6" cstate="print"/>
          <a:srcRect l="20571" t="14545" r="10857" b="9091"/>
          <a:stretch>
            <a:fillRect/>
          </a:stretch>
        </p:blipFill>
        <p:spPr>
          <a:xfrm>
            <a:off x="6172200" y="4876800"/>
            <a:ext cx="22860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58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Current international GEC research landscape</a:t>
            </a:r>
            <a:endParaRPr lang="en-US" sz="32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6324600" cy="5257800"/>
          </a:xfrm>
          <a:ln>
            <a:noFill/>
          </a:ln>
        </p:spPr>
        <p:txBody>
          <a:bodyPr>
            <a:normAutofit/>
          </a:bodyPr>
          <a:lstStyle/>
          <a:p>
            <a:pPr marL="326390" indent="-234950"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AU" sz="2800" dirty="0" smtClean="0">
                <a:solidFill>
                  <a:srgbClr val="000000"/>
                </a:solidFill>
              </a:rPr>
              <a:t>Complex landscape with inter-related research programs and strategies </a:t>
            </a:r>
          </a:p>
          <a:p>
            <a:pPr marL="726440" lvl="1" indent="-234950">
              <a:spcBef>
                <a:spcPts val="120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0000"/>
                </a:solidFill>
              </a:rPr>
              <a:t>ICSU, ESSP, WCRP, IGBP, IHDP, START</a:t>
            </a:r>
          </a:p>
          <a:p>
            <a:pPr marL="726440" lvl="1" indent="-234950">
              <a:spcBef>
                <a:spcPts val="120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0000"/>
                </a:solidFill>
              </a:rPr>
              <a:t>Regional research programs IAI, APN, </a:t>
            </a:r>
            <a:r>
              <a:rPr lang="en-AU" dirty="0" err="1" smtClean="0">
                <a:solidFill>
                  <a:srgbClr val="000000"/>
                </a:solidFill>
              </a:rPr>
              <a:t>AfricaNESS</a:t>
            </a:r>
            <a:endParaRPr lang="en-AU" dirty="0" smtClean="0">
              <a:solidFill>
                <a:srgbClr val="000000"/>
              </a:solidFill>
            </a:endParaRPr>
          </a:p>
          <a:p>
            <a:pPr marL="726440" lvl="1" indent="-234950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Bilateral agreements – e.g., </a:t>
            </a:r>
            <a:r>
              <a:rPr lang="en-US" sz="2400" dirty="0" smtClean="0">
                <a:solidFill>
                  <a:srgbClr val="000000"/>
                </a:solidFill>
              </a:rPr>
              <a:t>European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D58D-E33A-4A37-AB7F-26C1AFF7BC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pic>
        <p:nvPicPr>
          <p:cNvPr id="7" name="Picture 6" descr="126_f.jpg"/>
          <p:cNvPicPr>
            <a:picLocks noChangeAspect="1"/>
          </p:cNvPicPr>
          <p:nvPr/>
        </p:nvPicPr>
        <p:blipFill>
          <a:blip r:embed="rId2" cstate="print"/>
          <a:srcRect l="8857" r="10571"/>
          <a:stretch>
            <a:fillRect/>
          </a:stretch>
        </p:blipFill>
        <p:spPr>
          <a:xfrm>
            <a:off x="6248400" y="4109197"/>
            <a:ext cx="2701635" cy="2107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harcoal_f.jpg"/>
          <p:cNvPicPr>
            <a:picLocks noChangeAspect="1"/>
          </p:cNvPicPr>
          <p:nvPr/>
        </p:nvPicPr>
        <p:blipFill>
          <a:blip r:embed="rId3" cstate="print"/>
          <a:srcRect l="5423" r="7809"/>
          <a:stretch>
            <a:fillRect/>
          </a:stretch>
        </p:blipFill>
        <p:spPr>
          <a:xfrm>
            <a:off x="4191000" y="4419600"/>
            <a:ext cx="1219200" cy="1797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LMA_Olsen_f.jpg"/>
          <p:cNvPicPr>
            <a:picLocks noChangeAspect="1"/>
          </p:cNvPicPr>
          <p:nvPr/>
        </p:nvPicPr>
        <p:blipFill>
          <a:blip r:embed="rId4" cstate="print"/>
          <a:srcRect l="4651" r="6977"/>
          <a:stretch>
            <a:fillRect/>
          </a:stretch>
        </p:blipFill>
        <p:spPr>
          <a:xfrm>
            <a:off x="6858000" y="1143000"/>
            <a:ext cx="1676400" cy="2426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eid2_f.jpg"/>
          <p:cNvPicPr>
            <a:picLocks noChangeAspect="1"/>
          </p:cNvPicPr>
          <p:nvPr/>
        </p:nvPicPr>
        <p:blipFill>
          <a:blip r:embed="rId5" cstate="print"/>
          <a:srcRect l="8857" t="13636" b="10000"/>
          <a:stretch>
            <a:fillRect/>
          </a:stretch>
        </p:blipFill>
        <p:spPr>
          <a:xfrm>
            <a:off x="457200" y="4616657"/>
            <a:ext cx="3038475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3FC08-2117-4A42-9377-170BC304D3F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609600" y="692696"/>
            <a:ext cx="5943600" cy="5904656"/>
          </a:xfrm>
          <a:ln>
            <a:noFill/>
          </a:ln>
        </p:spPr>
        <p:txBody>
          <a:bodyPr>
            <a:normAutofit/>
          </a:bodyPr>
          <a:lstStyle/>
          <a:p>
            <a:pPr marL="225425" lvl="1" indent="-225425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Concluded: we all face new GEC challenges and need to…</a:t>
            </a:r>
          </a:p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Build upon existing  strong foundation of global change research</a:t>
            </a:r>
          </a:p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Deliver knowledge to enable sustainable economic development, poverty alleviation and environmental protection</a:t>
            </a:r>
          </a:p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Deepen understanding of the       earth system and human          impacts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4624"/>
            <a:ext cx="86596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00"/>
                </a:solidFill>
                <a:ea typeface="ＭＳ Ｐゴシック" pitchFamily="84" charset="-128"/>
                <a:cs typeface="ＭＳ Ｐゴシック" pitchFamily="84" charset="-128"/>
              </a:rPr>
              <a:t>ICSU &amp; IGFA reviews of international GEC programs</a:t>
            </a:r>
            <a:endParaRPr lang="en-US" sz="3200" dirty="0" smtClean="0">
              <a:solidFill>
                <a:srgbClr val="00000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pic>
        <p:nvPicPr>
          <p:cNvPr id="9" name="Picture 8" descr="cedar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990600"/>
            <a:ext cx="2184400" cy="279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een_china1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191000"/>
            <a:ext cx="333375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8200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3FC08-2117-4A42-9377-170BC304D3F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85800"/>
            <a:ext cx="6248400" cy="3726904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Build capacity to deliver solutions to global and regional sustainability challenges</a:t>
            </a:r>
          </a:p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Significantly expand the involvement of social scientists and economists in research agenda  </a:t>
            </a:r>
          </a:p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Adopt research approaches that actively involve stakeholders and decision-makers </a:t>
            </a:r>
          </a:p>
          <a:p>
            <a:pPr marL="344488" lvl="1" indent="-344488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Effectively deliver end-to-end environmental services</a:t>
            </a:r>
            <a:endParaRPr lang="en-US" sz="2400" b="1" i="1" dirty="0" smtClean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44624"/>
            <a:ext cx="86596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00"/>
                </a:solidFill>
                <a:ea typeface="ＭＳ Ｐゴシック" pitchFamily="84" charset="-128"/>
                <a:cs typeface="ＭＳ Ｐゴシック" pitchFamily="84" charset="-128"/>
              </a:rPr>
              <a:t>ICSU &amp; IGFA reviews of international GEC programs</a:t>
            </a:r>
            <a:endParaRPr lang="en-US" sz="3200" dirty="0" smtClean="0">
              <a:solidFill>
                <a:srgbClr val="00000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pic>
        <p:nvPicPr>
          <p:cNvPr id="9" name="Picture 8" descr="main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95800"/>
            <a:ext cx="2727614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4572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lvl="2" indent="-236538" algn="ctr">
              <a:spcBef>
                <a:spcPct val="20000"/>
              </a:spcBef>
              <a:buSzPct val="75000"/>
            </a:pPr>
            <a:r>
              <a:rPr lang="en-US" sz="2400" b="1" i="1" dirty="0">
                <a:solidFill>
                  <a:srgbClr val="8064A2"/>
                </a:solidFill>
              </a:rPr>
              <a:t>“Business as usual is not an option.</a:t>
            </a:r>
            <a:r>
              <a:rPr lang="en-US" sz="2400" b="1" dirty="0">
                <a:solidFill>
                  <a:srgbClr val="8064A2"/>
                </a:solidFill>
              </a:rPr>
              <a:t> Current global research arrangements are unable to adequately meet new GEC challenges</a:t>
            </a:r>
            <a:r>
              <a:rPr lang="en-US" sz="2400" b="1" dirty="0" smtClean="0">
                <a:solidFill>
                  <a:srgbClr val="8064A2"/>
                </a:solidFill>
              </a:rPr>
              <a:t>…”.</a:t>
            </a:r>
            <a:endParaRPr lang="en-US" sz="2400" dirty="0"/>
          </a:p>
        </p:txBody>
      </p:sp>
      <p:pic>
        <p:nvPicPr>
          <p:cNvPr id="11" name="Picture 10" descr="guatemalan_market_fromabove_f.jpg"/>
          <p:cNvPicPr>
            <a:picLocks noChangeAspect="1"/>
          </p:cNvPicPr>
          <p:nvPr/>
        </p:nvPicPr>
        <p:blipFill>
          <a:blip r:embed="rId4" cstate="print">
            <a:lum bright="32000" contrast="17000"/>
          </a:blip>
          <a:srcRect l="11143" r="8857"/>
          <a:stretch>
            <a:fillRect/>
          </a:stretch>
        </p:blipFill>
        <p:spPr>
          <a:xfrm>
            <a:off x="6509039" y="762000"/>
            <a:ext cx="2206336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un_energy_f.jpg"/>
          <p:cNvPicPr>
            <a:picLocks noChangeAspect="1"/>
          </p:cNvPicPr>
          <p:nvPr/>
        </p:nvPicPr>
        <p:blipFill>
          <a:blip r:embed="rId5" cstate="print"/>
          <a:srcRect l="20286" r="20286"/>
          <a:stretch>
            <a:fillRect/>
          </a:stretch>
        </p:blipFill>
        <p:spPr>
          <a:xfrm>
            <a:off x="6888307" y="2743200"/>
            <a:ext cx="1447800" cy="1531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8200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436" y="17060"/>
            <a:ext cx="8839200" cy="82114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200" b="1" dirty="0">
                <a:effectLst/>
                <a:latin typeface="Calibri" charset="0"/>
              </a:rPr>
              <a:t>International </a:t>
            </a:r>
            <a:r>
              <a:rPr lang="en-US" sz="3200" b="1" dirty="0" smtClean="0">
                <a:effectLst/>
                <a:latin typeface="Calibri" charset="0"/>
              </a:rPr>
              <a:t>efforts to meet the GEC challenges…</a:t>
            </a:r>
            <a:endParaRPr lang="en-US" sz="3200" b="1" dirty="0">
              <a:effectLst/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5D8-487E-8749-84A1-C60CE857E16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Visioning_process_diagram"/>
          <p:cNvPicPr>
            <a:picLocks noChangeAspect="1" noChangeArrowheads="1"/>
          </p:cNvPicPr>
          <p:nvPr/>
        </p:nvPicPr>
        <p:blipFill>
          <a:blip r:embed="rId2" cstate="print"/>
          <a:srcRect l="397" t="10831" r="881" b="7932"/>
          <a:stretch>
            <a:fillRect/>
          </a:stretch>
        </p:blipFill>
        <p:spPr bwMode="auto">
          <a:xfrm>
            <a:off x="609600" y="3200400"/>
            <a:ext cx="7696200" cy="309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8307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ICSU began Visioning Process and identified “Grand Challenges” in 2009 (updated in 2010)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Better coordination of GEC programs, resources, priorities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27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ICSU identified 5 </a:t>
            </a:r>
            <a:r>
              <a:rPr lang="en-US" sz="3200" b="1" dirty="0" smtClean="0">
                <a:solidFill>
                  <a:srgbClr val="FFFF00"/>
                </a:solidFill>
                <a:effectLst/>
              </a:rPr>
              <a:t>“Grand Challenges”</a:t>
            </a:r>
            <a:endParaRPr lang="en-US" sz="32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82952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Forecasting: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/>
              <a:t>Improve the usefulness of forecasts of future environmental conditions and their consequences for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Observing:</a:t>
            </a:r>
            <a:r>
              <a:rPr lang="en-US" sz="2400" b="1" dirty="0" smtClean="0"/>
              <a:t>  </a:t>
            </a:r>
            <a:r>
              <a:rPr lang="en-US" sz="2400" dirty="0" smtClean="0"/>
              <a:t>Develop, enhance and integrate the observations systems needed to manage global and regional environmental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Confining:</a:t>
            </a:r>
            <a:r>
              <a:rPr lang="en-US" sz="2400" b="1" dirty="0" smtClean="0"/>
              <a:t>  </a:t>
            </a:r>
            <a:r>
              <a:rPr lang="en-US" sz="2400" dirty="0" smtClean="0"/>
              <a:t>Determine how to anticipate, avoid and manage disruptive global environmental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Responding:</a:t>
            </a:r>
            <a:r>
              <a:rPr lang="en-US" sz="2400" b="1" dirty="0" smtClean="0"/>
              <a:t>  </a:t>
            </a:r>
            <a:r>
              <a:rPr lang="en-US" sz="2400" dirty="0" smtClean="0"/>
              <a:t>Determine what institutional, economic and behavioral changes can enable effective steps toward global sustainability.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</a:rPr>
              <a:t>Innovating:</a:t>
            </a:r>
            <a:r>
              <a:rPr lang="en-US" sz="2400" b="1" dirty="0" smtClean="0"/>
              <a:t> </a:t>
            </a:r>
            <a:r>
              <a:rPr lang="en-US" sz="2400" dirty="0" smtClean="0"/>
              <a:t>Encourage innovation in developing technological, policy, and social responses to achieve global sustainability.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5D83-A51C-4A94-AAD7-C9680096CA4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3200" b="1" dirty="0" smtClean="0">
                <a:effectLst/>
                <a:latin typeface="Calibri" charset="0"/>
              </a:rPr>
              <a:t>International research funding agencies - efforts to meet the GEC challenges…</a:t>
            </a:r>
            <a:endParaRPr lang="en-US" sz="3200" dirty="0">
              <a:solidFill>
                <a:srgbClr val="000000"/>
              </a:solidFill>
              <a:effectLst/>
              <a:latin typeface="Calibri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8534400" cy="5334000"/>
          </a:xfrm>
        </p:spPr>
        <p:txBody>
          <a:bodyPr>
            <a:noAutofit/>
          </a:bodyPr>
          <a:lstStyle/>
          <a:p>
            <a:pPr marL="225425" indent="-225425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International Group of Funding Agencies for Global  Change Research (IGFA) </a:t>
            </a:r>
          </a:p>
          <a:p>
            <a:pPr marL="574675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Forum for funding agencies, long history, 20+ years </a:t>
            </a:r>
            <a:endParaRPr lang="en-US" sz="1000" b="1" dirty="0" smtClean="0">
              <a:solidFill>
                <a:srgbClr val="FFFF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ts val="168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Belmont Forum</a:t>
            </a:r>
          </a:p>
          <a:p>
            <a:pPr>
              <a:spcBef>
                <a:spcPts val="168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Small group of national funding agencies - subset of IGFA</a:t>
            </a:r>
            <a:endParaRPr lang="en-US" sz="20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74675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Established 2009 by US &amp; UK</a:t>
            </a:r>
          </a:p>
          <a:p>
            <a:pPr marL="574675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Charter members – large global climate research funding agencies: </a:t>
            </a:r>
            <a:r>
              <a:rPr lang="en-US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USA (NSF, co-lead), UK (NERC, co-lead), Australia (DCC), Canada (NSERC), France (CNRS), Germany (BMBF), Japan (MEXT)</a:t>
            </a:r>
          </a:p>
          <a:p>
            <a:pPr marL="574675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(http://www.igfagcr.org/index.php/belmont-forum)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5D8-487E-8749-84A1-C60CE857E1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 dirty="0"/>
          </a:p>
        </p:txBody>
      </p:sp>
      <p:pic>
        <p:nvPicPr>
          <p:cNvPr id="9" name="Picture 8" descr="Belmon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257800"/>
            <a:ext cx="2743200" cy="790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IG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676400"/>
            <a:ext cx="2020086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7917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5635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200" b="1" dirty="0">
                <a:effectLst/>
                <a:latin typeface="Calibri" charset="0"/>
              </a:rPr>
              <a:t>The Belmont Challenge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8229600" cy="411479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i="1" dirty="0" smtClean="0">
                <a:solidFill>
                  <a:srgbClr val="000000"/>
                </a:solidFill>
                <a:latin typeface="+mn-lt"/>
              </a:rPr>
              <a:t>To deliver knowledge needed for action to mitigate and adapt to detrimental environmental change and extreme hazardous events. 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This requires: </a:t>
            </a:r>
          </a:p>
          <a:p>
            <a:pPr marL="684213"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Information on the state of the environment, through advanced observing systems;</a:t>
            </a:r>
          </a:p>
          <a:p>
            <a:pPr marL="684213"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Assessments of risks, impacts and vulnerabilities, through regional and decadal analysis and prediction;</a:t>
            </a:r>
          </a:p>
          <a:p>
            <a:pPr marL="684213"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Enhanced environmental information service providers to users;</a:t>
            </a:r>
          </a:p>
          <a:p>
            <a:pPr marL="684213"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Inter- and 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transdisciplinary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research which takes account of coupled natural, social and economic systems;</a:t>
            </a:r>
          </a:p>
          <a:p>
            <a:pPr marL="684213" lvl="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Effective integration and coordination mechanisms, to address interdependencies and marshal the necessary resources.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5D8-487E-8749-84A1-C60CE857E16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4800600"/>
            <a:ext cx="6934200" cy="15388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With priority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foci being: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568325" lvl="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Coastal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Vulnerability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568325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Freshwater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Security</a:t>
            </a:r>
          </a:p>
          <a:p>
            <a:pPr marL="568325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Ecosystem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Services</a:t>
            </a:r>
          </a:p>
          <a:p>
            <a:pPr marL="568325" indent="-285750">
              <a:spcBef>
                <a:spcPts val="600"/>
              </a:spcBef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 marL="568325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Carbon Budgets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568325" lvl="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Most vulnerable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societies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/>
          </a:p>
        </p:txBody>
      </p:sp>
      <p:pic>
        <p:nvPicPr>
          <p:cNvPr id="11" name="Picture 10" descr="Belmon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199" y="132561"/>
            <a:ext cx="2115403" cy="6098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524000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effectLst/>
              </a:rPr>
              <a:t>Belmont Forum Requests ICSU Study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rgbClr val="FFFF00"/>
                </a:solidFill>
                <a:effectLst/>
                <a:latin typeface="Calibri" pitchFamily="34" charset="0"/>
              </a:rPr>
              <a:t>What does it take to meet the Belmont Challenge?</a:t>
            </a:r>
            <a:endParaRPr lang="en-US" sz="2000" b="1" i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495800"/>
          </a:xfrm>
          <a:ln>
            <a:noFill/>
          </a:ln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2800" dirty="0" smtClean="0">
                <a:latin typeface="Calibri" pitchFamily="34" charset="0"/>
              </a:rPr>
              <a:t>ICSU’s recommendations to funding agencies include: 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Develop Earth System knowledge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Develop and coordinate advanced experimental, observational, computational facilities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Develop integrated Earth system models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Facilitate communication of knowledge to decision makers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</a:rPr>
              <a:t>Nurture next generation of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D58D-E33A-4A37-AB7F-26C1AFF7BC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791200"/>
            <a:ext cx="33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(Report released August 2010)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 May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GEO-EGIDA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1145</Words>
  <Application>Microsoft Office PowerPoint</Application>
  <PresentationFormat>On-screen Show (4:3)</PresentationFormat>
  <Paragraphs>215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 Update on  International Global Environmental Change Research Activities: Belmont Forum and IGFA   GEO- EGIDA Meeting May 10, 2011    Maria Uhle Program Director for International Activities Directorate for Geosciences</vt:lpstr>
      <vt:lpstr>Current international GEC research landscape</vt:lpstr>
      <vt:lpstr>Slide 3</vt:lpstr>
      <vt:lpstr>Slide 4</vt:lpstr>
      <vt:lpstr>International efforts to meet the GEC challenges…</vt:lpstr>
      <vt:lpstr>ICSU identified 5 “Grand Challenges”</vt:lpstr>
      <vt:lpstr>International research funding agencies - efforts to meet the GEC challenges…</vt:lpstr>
      <vt:lpstr>The Belmont Challenge</vt:lpstr>
      <vt:lpstr>Belmont Forum Requests ICSU Study What does it take to meet the Belmont Challenge?</vt:lpstr>
      <vt:lpstr>Belmont Forum Evolution</vt:lpstr>
      <vt:lpstr>Slide 11</vt:lpstr>
      <vt:lpstr>A New Way Forward: A Proposed “Alliance”</vt:lpstr>
      <vt:lpstr>The “Alliance” and its 10 - Year Initiative</vt:lpstr>
      <vt:lpstr>Next Steps for the Belmont Forum</vt:lpstr>
      <vt:lpstr>Workshop Overview</vt:lpstr>
      <vt:lpstr>Next Steps for IGFA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GEO’s  International Global Environmental Change Research Activities </dc:title>
  <dc:creator>muhle</dc:creator>
  <cp:lastModifiedBy>muhle</cp:lastModifiedBy>
  <cp:revision>82</cp:revision>
  <dcterms:created xsi:type="dcterms:W3CDTF">2011-03-15T20:51:33Z</dcterms:created>
  <dcterms:modified xsi:type="dcterms:W3CDTF">2011-05-10T12:11:46Z</dcterms:modified>
</cp:coreProperties>
</file>